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258" r:id="rId3"/>
    <p:sldId id="257"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752" autoAdjust="0"/>
  </p:normalViewPr>
  <p:slideViewPr>
    <p:cSldViewPr>
      <p:cViewPr>
        <p:scale>
          <a:sx n="106" d="100"/>
          <a:sy n="106" d="100"/>
        </p:scale>
        <p:origin x="-324" y="14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82A92C-FCB9-4F25-B1F9-846D406AE7A5}" type="datetimeFigureOut">
              <a:rPr lang="en-US" smtClean="0"/>
              <a:t>5/4/2021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0CFAD2-0688-4D54-B6AF-29B6DA7C3AE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84BEB776-6593-4836-9118-DDB0A1400C51}" type="datetimeFigureOut">
              <a:rPr lang="en-US" smtClean="0"/>
              <a:t>5/4/2021</a:t>
            </a:fld>
            <a:endParaRPr lang="en-US"/>
          </a:p>
        </p:txBody>
      </p:sp>
      <p:sp>
        <p:nvSpPr>
          <p:cNvPr id="16" name="Slide Number Placeholder 15"/>
          <p:cNvSpPr>
            <a:spLocks noGrp="1"/>
          </p:cNvSpPr>
          <p:nvPr>
            <p:ph type="sldNum" sz="quarter" idx="11"/>
          </p:nvPr>
        </p:nvSpPr>
        <p:spPr/>
        <p:txBody>
          <a:bodyPr/>
          <a:lstStyle/>
          <a:p>
            <a:fld id="{CB37C87C-4CC3-4BD7-A078-E1F3E035947A}"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BEB776-6593-4836-9118-DDB0A1400C51}"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37C87C-4CC3-4BD7-A078-E1F3E035947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BEB776-6593-4836-9118-DDB0A1400C51}"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37C87C-4CC3-4BD7-A078-E1F3E035947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84BEB776-6593-4836-9118-DDB0A1400C51}" type="datetimeFigureOut">
              <a:rPr lang="en-US" smtClean="0"/>
              <a:t>5/4/2021</a:t>
            </a:fld>
            <a:endParaRPr lang="en-US"/>
          </a:p>
        </p:txBody>
      </p:sp>
      <p:sp>
        <p:nvSpPr>
          <p:cNvPr id="15" name="Slide Number Placeholder 14"/>
          <p:cNvSpPr>
            <a:spLocks noGrp="1"/>
          </p:cNvSpPr>
          <p:nvPr>
            <p:ph type="sldNum" sz="quarter" idx="15"/>
          </p:nvPr>
        </p:nvSpPr>
        <p:spPr/>
        <p:txBody>
          <a:bodyPr/>
          <a:lstStyle>
            <a:lvl1pPr algn="ctr">
              <a:defRPr/>
            </a:lvl1pPr>
          </a:lstStyle>
          <a:p>
            <a:fld id="{CB37C87C-4CC3-4BD7-A078-E1F3E035947A}"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BEB776-6593-4836-9118-DDB0A1400C51}"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37C87C-4CC3-4BD7-A078-E1F3E035947A}"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BEB776-6593-4836-9118-DDB0A1400C51}"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37C87C-4CC3-4BD7-A078-E1F3E035947A}"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B37C87C-4CC3-4BD7-A078-E1F3E035947A}"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84BEB776-6593-4836-9118-DDB0A1400C51}" type="datetimeFigureOut">
              <a:rPr lang="en-US" smtClean="0"/>
              <a:t>5/4/2021</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4BEB776-6593-4836-9118-DDB0A1400C51}" type="datetimeFigureOut">
              <a:rPr lang="en-US" smtClean="0"/>
              <a:t>5/4/2021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37C87C-4CC3-4BD7-A078-E1F3E035947A}"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BEB776-6593-4836-9118-DDB0A1400C51}" type="datetimeFigureOut">
              <a:rPr lang="en-US" smtClean="0"/>
              <a:t>5/4/2021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37C87C-4CC3-4BD7-A078-E1F3E035947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84BEB776-6593-4836-9118-DDB0A1400C51}" type="datetimeFigureOut">
              <a:rPr lang="en-US" smtClean="0"/>
              <a:t>5/4/2021</a:t>
            </a:fld>
            <a:endParaRPr lang="en-US"/>
          </a:p>
        </p:txBody>
      </p:sp>
      <p:sp>
        <p:nvSpPr>
          <p:cNvPr id="9" name="Slide Number Placeholder 8"/>
          <p:cNvSpPr>
            <a:spLocks noGrp="1"/>
          </p:cNvSpPr>
          <p:nvPr>
            <p:ph type="sldNum" sz="quarter" idx="15"/>
          </p:nvPr>
        </p:nvSpPr>
        <p:spPr/>
        <p:txBody>
          <a:bodyPr/>
          <a:lstStyle/>
          <a:p>
            <a:fld id="{CB37C87C-4CC3-4BD7-A078-E1F3E035947A}"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84BEB776-6593-4836-9118-DDB0A1400C51}" type="datetimeFigureOut">
              <a:rPr lang="en-US" smtClean="0"/>
              <a:t>5/4/2021</a:t>
            </a:fld>
            <a:endParaRPr lang="en-US"/>
          </a:p>
        </p:txBody>
      </p:sp>
      <p:sp>
        <p:nvSpPr>
          <p:cNvPr id="9" name="Slide Number Placeholder 8"/>
          <p:cNvSpPr>
            <a:spLocks noGrp="1"/>
          </p:cNvSpPr>
          <p:nvPr>
            <p:ph type="sldNum" sz="quarter" idx="11"/>
          </p:nvPr>
        </p:nvSpPr>
        <p:spPr/>
        <p:txBody>
          <a:bodyPr/>
          <a:lstStyle/>
          <a:p>
            <a:fld id="{CB37C87C-4CC3-4BD7-A078-E1F3E035947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4BEB776-6593-4836-9118-DDB0A1400C51}" type="datetimeFigureOut">
              <a:rPr lang="en-US" smtClean="0"/>
              <a:t>5/4/2021</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B37C87C-4CC3-4BD7-A078-E1F3E035947A}"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2133600"/>
            <a:ext cx="4572000" cy="923330"/>
          </a:xfrm>
          <a:prstGeom prst="rect">
            <a:avLst/>
          </a:prstGeom>
        </p:spPr>
        <p:txBody>
          <a:bodyPr wrap="square">
            <a:spAutoFit/>
          </a:bodyPr>
          <a:lstStyle/>
          <a:p>
            <a:pPr algn="ctr"/>
            <a:r>
              <a:rPr lang="en-US" dirty="0" smtClean="0"/>
              <a:t>Title </a:t>
            </a:r>
            <a:br>
              <a:rPr lang="en-US" dirty="0" smtClean="0"/>
            </a:br>
            <a:r>
              <a:rPr lang="en-US" dirty="0" smtClean="0"/>
              <a:t>Name</a:t>
            </a:r>
            <a:br>
              <a:rPr lang="en-US" dirty="0" smtClean="0"/>
            </a:br>
            <a:r>
              <a:rPr lang="en-US" dirty="0" smtClean="0"/>
              <a:t>institution</a:t>
            </a:r>
            <a:endParaRPr lang="en-US" dirty="0"/>
          </a:p>
        </p:txBody>
      </p:sp>
      <p:sp>
        <p:nvSpPr>
          <p:cNvPr id="8" name="Subtitle 7"/>
          <p:cNvSpPr>
            <a:spLocks noGrp="1"/>
          </p:cNvSpPr>
          <p:nvPr>
            <p:ph type="subTitle" idx="1"/>
          </p:nvPr>
        </p:nvSpPr>
        <p:spPr/>
        <p:txBody>
          <a:bodyPr/>
          <a:lstStyle/>
          <a:p>
            <a:endParaRPr lang="en-US"/>
          </a:p>
        </p:txBody>
      </p:sp>
      <p:sp>
        <p:nvSpPr>
          <p:cNvPr id="7" name="Title 6"/>
          <p:cNvSpPr>
            <a:spLocks noGrp="1"/>
          </p:cNvSpPr>
          <p:nvPr>
            <p:ph type="ctrTitle"/>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62500" lnSpcReduction="20000"/>
          </a:bodyPr>
          <a:lstStyle/>
          <a:p>
            <a:pPr algn="just"/>
            <a:r>
              <a:rPr lang="en-US" dirty="0" smtClean="0">
                <a:solidFill>
                  <a:schemeClr val="tx1"/>
                </a:solidFill>
              </a:rPr>
              <a:t>The </a:t>
            </a:r>
            <a:r>
              <a:rPr lang="en-US" dirty="0">
                <a:solidFill>
                  <a:schemeClr val="tx1"/>
                </a:solidFill>
              </a:rPr>
              <a:t>court barred the University from using race in the admissions process and ordered it to prove that Bakke would not have been admitted under a race-neutral program. </a:t>
            </a:r>
            <a:endParaRPr lang="en-US" dirty="0" smtClean="0">
              <a:solidFill>
                <a:schemeClr val="tx1"/>
              </a:solidFill>
            </a:endParaRPr>
          </a:p>
          <a:p>
            <a:pPr algn="just"/>
            <a:r>
              <a:rPr lang="en-US" dirty="0" smtClean="0">
                <a:solidFill>
                  <a:schemeClr val="tx1"/>
                </a:solidFill>
              </a:rPr>
              <a:t>When </a:t>
            </a:r>
            <a:r>
              <a:rPr lang="en-US" dirty="0">
                <a:solidFill>
                  <a:schemeClr val="tx1"/>
                </a:solidFill>
              </a:rPr>
              <a:t>the University conceded its inability to do so in a petition for rehearing, the court, on October 28, 1976, amended its ruling to order Bakes' admission and denied the petition</a:t>
            </a:r>
          </a:p>
        </p:txBody>
      </p:sp>
      <p:sp>
        <p:nvSpPr>
          <p:cNvPr id="2" name="Title 1"/>
          <p:cNvSpPr>
            <a:spLocks noGrp="1"/>
          </p:cNvSpPr>
          <p:nvPr>
            <p:ph type="ctrTitle"/>
          </p:nvPr>
        </p:nvSpPr>
        <p:spPr/>
        <p:txBody>
          <a:bodyPr/>
          <a:lstStyle/>
          <a:p>
            <a:r>
              <a:rPr lang="en-US" dirty="0" smtClean="0">
                <a:solidFill>
                  <a:srgbClr val="FF0000"/>
                </a:solidFill>
              </a:rPr>
              <a:t>conclusion</a:t>
            </a:r>
            <a:endParaRPr lang="en-US"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noFill/>
          <a:ln>
            <a:solidFill>
              <a:srgbClr val="FFC000"/>
            </a:solidFill>
          </a:ln>
        </p:spPr>
        <p:txBody>
          <a:bodyPr>
            <a:normAutofit fontScale="92500" lnSpcReduction="10000"/>
          </a:bodyPr>
          <a:lstStyle/>
          <a:p>
            <a:r>
              <a:rPr lang="en-US" dirty="0"/>
              <a:t>With the civil rights act and the fourteenth amendment clause, the school was at fault in discriminating against the student based on race. </a:t>
            </a:r>
            <a:endParaRPr lang="en-US" dirty="0" smtClean="0"/>
          </a:p>
          <a:p>
            <a:r>
              <a:rPr lang="en-US" dirty="0" smtClean="0"/>
              <a:t>Without </a:t>
            </a:r>
            <a:r>
              <a:rPr lang="en-US" dirty="0"/>
              <a:t>a fairground on rejecting Mr. </a:t>
            </a:r>
            <a:r>
              <a:rPr lang="en-US" dirty="0" err="1"/>
              <a:t>Blakke</a:t>
            </a:r>
            <a:r>
              <a:rPr lang="en-US" dirty="0"/>
              <a:t>, the school was being racist and unfair. Though the school might have argued that the quotas provided the minority with an opportunity that is a good thing, the special program should have been more affirmative action</a:t>
            </a:r>
            <a:r>
              <a:rPr lang="en-US" dirty="0" smtClean="0"/>
              <a:t>.</a:t>
            </a:r>
          </a:p>
          <a:p>
            <a:r>
              <a:rPr lang="en-US" dirty="0" smtClean="0"/>
              <a:t> </a:t>
            </a:r>
            <a:r>
              <a:rPr lang="en-US" dirty="0"/>
              <a:t>That would have raised the importance of racial inclusion to the minority and not just a frozen ground on not providing equal admission to the program. Further, Mr. Blake had qualified in all categories and deserved a chance to get admitted.</a:t>
            </a:r>
          </a:p>
          <a:p>
            <a:endParaRPr lang="en-US" dirty="0"/>
          </a:p>
        </p:txBody>
      </p:sp>
      <p:sp>
        <p:nvSpPr>
          <p:cNvPr id="2" name="Title 1"/>
          <p:cNvSpPr>
            <a:spLocks noGrp="1"/>
          </p:cNvSpPr>
          <p:nvPr>
            <p:ph type="title"/>
          </p:nvPr>
        </p:nvSpPr>
        <p:spPr>
          <a:noFill/>
          <a:effectLst>
            <a:glow rad="228600">
              <a:schemeClr val="accent3">
                <a:satMod val="175000"/>
                <a:alpha val="40000"/>
              </a:schemeClr>
            </a:glow>
          </a:effectLst>
        </p:spPr>
        <p:txBody>
          <a:bodyPr/>
          <a:lstStyle/>
          <a:p>
            <a:r>
              <a:rPr lang="en-US" dirty="0">
                <a:solidFill>
                  <a:srgbClr val="FF0000"/>
                </a:solidFill>
              </a:rPr>
              <a:t>Personal</a:t>
            </a:r>
            <a:r>
              <a:rPr lang="en-US" dirty="0"/>
              <a:t> </a:t>
            </a:r>
            <a:r>
              <a:rPr lang="en-US" dirty="0">
                <a:solidFill>
                  <a:srgbClr val="FF0000"/>
                </a:solidFill>
              </a:rPr>
              <a:t>opinion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smtClean="0"/>
              <a:t/>
            </a:r>
            <a:br>
              <a:rPr lang="en-US" smtClean="0"/>
            </a:br>
            <a:endParaRPr lang="en-US" dirty="0"/>
          </a:p>
        </p:txBody>
      </p:sp>
      <p:sp>
        <p:nvSpPr>
          <p:cNvPr id="2" name="Title 1"/>
          <p:cNvSpPr>
            <a:spLocks noGrp="1"/>
          </p:cNvSpPr>
          <p:nvPr>
            <p:ph type="ctrTitle"/>
          </p:nvPr>
        </p:nvSpPr>
        <p:spPr/>
        <p:txBody>
          <a:bodyPr/>
          <a:lstStyle/>
          <a:p>
            <a:r>
              <a:rPr lang="en-US" dirty="0" smtClean="0">
                <a:solidFill>
                  <a:srgbClr val="FF0000"/>
                </a:solidFill>
              </a:rPr>
              <a:t>Regents of the University of California v Bakke</a:t>
            </a:r>
            <a:endParaRPr lang="en-US"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US" dirty="0"/>
          </a:p>
          <a:p>
            <a:r>
              <a:rPr lang="en-US" dirty="0"/>
              <a:t>The case is about a student Bakke who was denied admission twice to California medical school. </a:t>
            </a:r>
            <a:endParaRPr lang="en-US" dirty="0" smtClean="0"/>
          </a:p>
          <a:p>
            <a:r>
              <a:rPr lang="en-US" dirty="0" smtClean="0"/>
              <a:t>He </a:t>
            </a:r>
            <a:r>
              <a:rPr lang="en-US" dirty="0"/>
              <a:t>sued because the University using quotas was discriminatory as he had passed more than the student admitted on quotas ground. </a:t>
            </a:r>
            <a:endParaRPr lang="en-US" dirty="0" smtClean="0"/>
          </a:p>
          <a:p>
            <a:r>
              <a:rPr lang="en-US" dirty="0" smtClean="0"/>
              <a:t>The </a:t>
            </a:r>
            <a:r>
              <a:rPr lang="en-US" dirty="0"/>
              <a:t>California supreme court held that the University of California had violated the civil rights act and the fourteenth amendment clause, and it had to shut down its quota system.</a:t>
            </a:r>
          </a:p>
          <a:p>
            <a:endParaRPr lang="en-US" dirty="0"/>
          </a:p>
        </p:txBody>
      </p:sp>
      <p:sp>
        <p:nvSpPr>
          <p:cNvPr id="2" name="Title 1"/>
          <p:cNvSpPr>
            <a:spLocks noGrp="1"/>
          </p:cNvSpPr>
          <p:nvPr>
            <p:ph type="title"/>
          </p:nvPr>
        </p:nvSpPr>
        <p:spPr/>
        <p:txBody>
          <a:bodyPr/>
          <a:lstStyle/>
          <a:p>
            <a:r>
              <a:rPr lang="en-US" dirty="0" smtClean="0">
                <a:solidFill>
                  <a:srgbClr val="C00000"/>
                </a:solidFill>
              </a:rPr>
              <a:t>Abstract</a:t>
            </a:r>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a:t>Bakke had applied to the school of medicine at the University of California and northwestern University in 1972. </a:t>
            </a:r>
            <a:endParaRPr lang="en-US" dirty="0" smtClean="0"/>
          </a:p>
          <a:p>
            <a:r>
              <a:rPr lang="en-US" dirty="0" smtClean="0"/>
              <a:t>The </a:t>
            </a:r>
            <a:r>
              <a:rPr lang="en-US" dirty="0"/>
              <a:t>northwestern University rejected him on the grounds of his age. by then, age discrimination in medical schools was open. He had a score of 468 out of 500.  </a:t>
            </a:r>
            <a:endParaRPr lang="en-US" dirty="0" smtClean="0"/>
          </a:p>
          <a:p>
            <a:r>
              <a:rPr lang="en-US" dirty="0" smtClean="0"/>
              <a:t>Earlier </a:t>
            </a:r>
            <a:r>
              <a:rPr lang="en-US" dirty="0"/>
              <a:t>that year, a rating of 470 had gained a direct admission to the University and even some lower scores. </a:t>
            </a:r>
            <a:endParaRPr lang="en-US" dirty="0" smtClean="0"/>
          </a:p>
          <a:p>
            <a:r>
              <a:rPr lang="en-US" dirty="0" smtClean="0"/>
              <a:t>Bake </a:t>
            </a:r>
            <a:r>
              <a:rPr lang="en-US" dirty="0"/>
              <a:t>had a GPA of 3.44 in sciences and an overall 3.46. he passed the medical college admission tests with a general 72. The average applicant scored 69, and the one under the particular program scored 33. </a:t>
            </a:r>
            <a:endParaRPr lang="en-US" dirty="0" smtClean="0"/>
          </a:p>
          <a:p>
            <a:r>
              <a:rPr lang="en-US" dirty="0" smtClean="0"/>
              <a:t>He </a:t>
            </a:r>
            <a:r>
              <a:rPr lang="en-US" dirty="0"/>
              <a:t>was later invited for an interview where he was described as a well-qualified candidate, and his age was the only hindrance. Still, everything else in him was exemplary, and that Dr. Theodore west, who was interviewing him, stated that he did recommend him. </a:t>
            </a:r>
            <a:endParaRPr lang="en-US" dirty="0" smtClean="0"/>
          </a:p>
          <a:p>
            <a:r>
              <a:rPr lang="en-US" dirty="0" smtClean="0"/>
              <a:t>Later </a:t>
            </a:r>
            <a:r>
              <a:rPr lang="en-US" dirty="0"/>
              <a:t>in May 1973, he received his rejection letter.</a:t>
            </a:r>
          </a:p>
          <a:p>
            <a:endParaRPr lang="en-US" dirty="0"/>
          </a:p>
        </p:txBody>
      </p:sp>
      <p:sp>
        <p:nvSpPr>
          <p:cNvPr id="2" name="Title 1"/>
          <p:cNvSpPr>
            <a:spLocks noGrp="1"/>
          </p:cNvSpPr>
          <p:nvPr>
            <p:ph type="title"/>
          </p:nvPr>
        </p:nvSpPr>
        <p:spPr/>
        <p:txBody>
          <a:bodyPr>
            <a:normAutofit fontScale="90000"/>
          </a:bodyPr>
          <a:lstStyle/>
          <a:p>
            <a:r>
              <a:rPr lang="en-US" dirty="0">
                <a:solidFill>
                  <a:srgbClr val="FF0000"/>
                </a:solidFill>
              </a:rPr>
              <a:t>Background of the case</a:t>
            </a:r>
            <a:br>
              <a:rPr lang="en-US" dirty="0">
                <a:solidFill>
                  <a:srgbClr val="FF0000"/>
                </a:solidFill>
              </a:rPr>
            </a:br>
            <a:endParaRPr lang="en-US"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This rejection made Bakke complain to Dr. George </a:t>
            </a:r>
            <a:r>
              <a:rPr lang="en-US" dirty="0" err="1"/>
              <a:t>Lowrey</a:t>
            </a:r>
            <a:r>
              <a:rPr lang="en-US" dirty="0"/>
              <a:t>, the medical school admission committee chairman. </a:t>
            </a:r>
            <a:endParaRPr lang="en-US" dirty="0" smtClean="0"/>
          </a:p>
          <a:p>
            <a:r>
              <a:rPr lang="en-US" dirty="0" smtClean="0"/>
              <a:t>Dr</a:t>
            </a:r>
            <a:r>
              <a:rPr lang="en-US" dirty="0"/>
              <a:t>. </a:t>
            </a:r>
            <a:r>
              <a:rPr lang="en-US" dirty="0" err="1"/>
              <a:t>Lowrey</a:t>
            </a:r>
            <a:r>
              <a:rPr lang="en-US" dirty="0"/>
              <a:t> requested the assistant dean peter to let Bakke reapply, and if he was not accepted, he could then research the legal question. </a:t>
            </a:r>
            <a:endParaRPr lang="en-US" dirty="0" smtClean="0"/>
          </a:p>
          <a:p>
            <a:r>
              <a:rPr lang="en-US" dirty="0" err="1" smtClean="0"/>
              <a:t>Blakke</a:t>
            </a:r>
            <a:r>
              <a:rPr lang="en-US" dirty="0" smtClean="0"/>
              <a:t> </a:t>
            </a:r>
            <a:r>
              <a:rPr lang="en-US" dirty="0"/>
              <a:t>was a good candidate, and the assistant dean thought he would be admitted. He even went ahead and gave Bakke the names of two lawyers who were interested in the issue of affirmative action</a:t>
            </a:r>
            <a:r>
              <a:rPr lang="en-US" dirty="0" smtClean="0"/>
              <a:t>.</a:t>
            </a:r>
          </a:p>
          <a:p>
            <a:r>
              <a:rPr lang="en-US" dirty="0" smtClean="0"/>
              <a:t> </a:t>
            </a:r>
            <a:r>
              <a:rPr lang="en-US" dirty="0"/>
              <a:t>The school council pointed out that the assistant dean did not want to hurt the institution, but it was a bit of </a:t>
            </a:r>
            <a:r>
              <a:rPr lang="en-US" dirty="0" err="1"/>
              <a:t>nonlegal</a:t>
            </a:r>
            <a:r>
              <a:rPr lang="en-US" dirty="0"/>
              <a:t> advice meant to cool the client. This act led to his demotion, and he was later fired.</a:t>
            </a:r>
          </a:p>
          <a:p>
            <a:endParaRPr lang="en-US" dirty="0"/>
          </a:p>
        </p:txBody>
      </p:sp>
      <p:sp>
        <p:nvSpPr>
          <p:cNvPr id="2" name="Title 1"/>
          <p:cNvSpPr>
            <a:spLocks noGrp="1"/>
          </p:cNvSpPr>
          <p:nvPr>
            <p:ph type="title"/>
          </p:nvPr>
        </p:nvSpPr>
        <p:spPr/>
        <p:txBody>
          <a:bodyPr>
            <a:normAutofit fontScale="90000"/>
          </a:bodyPr>
          <a:lstStyle/>
          <a:p>
            <a:r>
              <a:rPr lang="en-US" dirty="0" smtClean="0">
                <a:solidFill>
                  <a:srgbClr val="FF0000"/>
                </a:solidFill>
              </a:rPr>
              <a:t>Background of the case</a:t>
            </a:r>
            <a:br>
              <a:rPr lang="en-US" dirty="0" smtClean="0">
                <a:solidFill>
                  <a:srgbClr val="FF0000"/>
                </a:solidFill>
              </a:rPr>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In the following year, Bakke reapplied to UC Davis medical school. This time, he was interviewed twice by a student who recommended him and again by </a:t>
            </a:r>
            <a:r>
              <a:rPr lang="en-US" dirty="0" err="1"/>
              <a:t>dr</a:t>
            </a:r>
            <a:r>
              <a:rPr lang="en-US" dirty="0"/>
              <a:t> </a:t>
            </a:r>
            <a:r>
              <a:rPr lang="en-US" dirty="0" err="1"/>
              <a:t>Lowrey</a:t>
            </a:r>
            <a:r>
              <a:rPr lang="en-US" dirty="0"/>
              <a:t>, who never recommended him again but instead stated that he was not okay with the unsympathetic to the concept of recruiting minority, which is the only place he failed in his </a:t>
            </a:r>
            <a:r>
              <a:rPr lang="en-US" dirty="0" smtClean="0"/>
              <a:t>evaluation.</a:t>
            </a:r>
          </a:p>
          <a:p>
            <a:r>
              <a:rPr lang="en-US" dirty="0" smtClean="0"/>
              <a:t>He </a:t>
            </a:r>
            <a:r>
              <a:rPr lang="en-US" dirty="0"/>
              <a:t>was rejected again, and some of the minorities who had lower academics scores than him were accepted through the school's quota. Between the years 1972-1974, all whites who had applied through the particular program were rejected</a:t>
            </a:r>
            <a:r>
              <a:rPr lang="en-US" dirty="0" smtClean="0"/>
              <a:t>.</a:t>
            </a:r>
          </a:p>
          <a:p>
            <a:r>
              <a:rPr lang="en-US" dirty="0" smtClean="0"/>
              <a:t> </a:t>
            </a:r>
            <a:r>
              <a:rPr lang="en-US" dirty="0"/>
              <a:t>The school admitted only one black, and 6 Latinos were under the regular admission program, and Asians were quite a number.</a:t>
            </a:r>
          </a:p>
          <a:p>
            <a:endParaRPr lang="en-US" dirty="0"/>
          </a:p>
        </p:txBody>
      </p:sp>
      <p:sp>
        <p:nvSpPr>
          <p:cNvPr id="2" name="Title 1"/>
          <p:cNvSpPr>
            <a:spLocks noGrp="1"/>
          </p:cNvSpPr>
          <p:nvPr>
            <p:ph type="title"/>
          </p:nvPr>
        </p:nvSpPr>
        <p:spPr/>
        <p:txBody>
          <a:bodyPr>
            <a:normAutofit fontScale="90000"/>
          </a:bodyPr>
          <a:lstStyle/>
          <a:p>
            <a:r>
              <a:rPr lang="en-US" dirty="0" smtClean="0">
                <a:solidFill>
                  <a:srgbClr val="FF0000"/>
                </a:solidFill>
              </a:rPr>
              <a:t>Background of the case</a:t>
            </a:r>
            <a:br>
              <a:rPr lang="en-US" dirty="0" smtClean="0">
                <a:solidFill>
                  <a:srgbClr val="FF0000"/>
                </a:solidFill>
              </a:rPr>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7500" lnSpcReduction="20000"/>
          </a:bodyPr>
          <a:lstStyle/>
          <a:p>
            <a:pPr algn="just">
              <a:buFont typeface="Arial" pitchFamily="34" charset="0"/>
              <a:buChar char="•"/>
            </a:pPr>
            <a:r>
              <a:rPr lang="en-US" dirty="0">
                <a:solidFill>
                  <a:schemeClr val="tx1"/>
                </a:solidFill>
              </a:rPr>
              <a:t>The plaintiff argued that the unique program was unconstitutional and it violated the civil rights act and the fourteenth amendment clause.</a:t>
            </a:r>
          </a:p>
          <a:p>
            <a:pPr algn="just">
              <a:buFont typeface="Arial" pitchFamily="34" charset="0"/>
              <a:buChar char="•"/>
            </a:pPr>
            <a:r>
              <a:rPr lang="en-US" dirty="0">
                <a:solidFill>
                  <a:schemeClr val="tx1"/>
                </a:solidFill>
              </a:rPr>
              <a:t>The defendant argued that the plaintiff could not be admitted to UC Davis medical school even though the unique program was not in place.</a:t>
            </a:r>
          </a:p>
          <a:p>
            <a:endParaRPr lang="en-US" dirty="0"/>
          </a:p>
        </p:txBody>
      </p:sp>
      <p:sp>
        <p:nvSpPr>
          <p:cNvPr id="2" name="Title 1"/>
          <p:cNvSpPr>
            <a:spLocks noGrp="1"/>
          </p:cNvSpPr>
          <p:nvPr>
            <p:ph type="ctrTitle"/>
          </p:nvPr>
        </p:nvSpPr>
        <p:spPr/>
        <p:txBody>
          <a:bodyPr>
            <a:normAutofit fontScale="90000"/>
          </a:bodyPr>
          <a:lstStyle/>
          <a:p>
            <a:r>
              <a:rPr lang="en-US" dirty="0">
                <a:solidFill>
                  <a:srgbClr val="FF0000"/>
                </a:solidFill>
              </a:rPr>
              <a:t>Reasons for the Issues Plaintiffs/Defendants</a:t>
            </a: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a:t>On June 20, 1974, he brought a suit to UC Davis in superior court stating that the unique admission program had violated U.S. and California constitutions and Title VI of the Civil Rights Act of 1964. The UC Davis filed to request the judge </a:t>
            </a:r>
            <a:r>
              <a:rPr lang="en-US" dirty="0" err="1"/>
              <a:t>Manker</a:t>
            </a:r>
            <a:r>
              <a:rPr lang="en-US" dirty="0"/>
              <a:t> that the unique program was constitutional and legal and that Bakke could not be admitted even though there were no seats for minorities.</a:t>
            </a:r>
          </a:p>
          <a:p>
            <a:pPr>
              <a:buNone/>
            </a:pPr>
            <a:r>
              <a:rPr lang="en-US" dirty="0"/>
              <a:t> </a:t>
            </a:r>
          </a:p>
          <a:p>
            <a:r>
              <a:rPr lang="en-US" dirty="0"/>
              <a:t>In November the same year, the judge found the program unconstitutional and violated Title VI that stated that no race could be granted privileges while the other is denied. The judge ordered the school to strike out the program and consider </a:t>
            </a:r>
            <a:r>
              <a:rPr lang="en-US" dirty="0" err="1"/>
              <a:t>Bakke's</a:t>
            </a:r>
            <a:r>
              <a:rPr lang="en-US" dirty="0"/>
              <a:t> application under race free system. </a:t>
            </a:r>
            <a:endParaRPr lang="en-US" dirty="0" smtClean="0"/>
          </a:p>
          <a:p>
            <a:r>
              <a:rPr lang="en-US" dirty="0" smtClean="0"/>
              <a:t>The </a:t>
            </a:r>
            <a:r>
              <a:rPr lang="en-US" dirty="0"/>
              <a:t>school and </a:t>
            </a:r>
            <a:r>
              <a:rPr lang="en-US" dirty="0" err="1"/>
              <a:t>Blakke</a:t>
            </a:r>
            <a:r>
              <a:rPr lang="en-US" dirty="0"/>
              <a:t> appealed to the superior court the following year as the special program was struck out in school, and Bakke had not been admitted yet.</a:t>
            </a:r>
          </a:p>
          <a:p>
            <a:endParaRPr lang="en-US" dirty="0"/>
          </a:p>
        </p:txBody>
      </p:sp>
      <p:sp>
        <p:nvSpPr>
          <p:cNvPr id="2" name="Title 1"/>
          <p:cNvSpPr>
            <a:spLocks noGrp="1"/>
          </p:cNvSpPr>
          <p:nvPr>
            <p:ph type="title"/>
          </p:nvPr>
        </p:nvSpPr>
        <p:spPr/>
        <p:txBody>
          <a:bodyPr>
            <a:normAutofit fontScale="90000"/>
          </a:bodyPr>
          <a:lstStyle/>
          <a:p>
            <a:r>
              <a:rPr lang="en-US" dirty="0">
                <a:solidFill>
                  <a:srgbClr val="FF0000"/>
                </a:solidFill>
              </a:rPr>
              <a:t>Discussion in Case</a:t>
            </a:r>
            <a:r>
              <a:rPr lang="en-US" dirty="0"/>
              <a:t/>
            </a:r>
            <a:br>
              <a:rPr lang="en-US"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a:t>On March 19, 1976, the case was presented in the supreme court by both parties. There was nine application seeking to enjoined from amicus curiae who supported the school's position. </a:t>
            </a:r>
            <a:endParaRPr lang="en-US" dirty="0" smtClean="0"/>
          </a:p>
          <a:p>
            <a:r>
              <a:rPr lang="en-US" dirty="0" smtClean="0"/>
              <a:t>The </a:t>
            </a:r>
            <a:r>
              <a:rPr lang="en-US" dirty="0"/>
              <a:t>majority of the people expected that the program would be found legal. </a:t>
            </a:r>
            <a:endParaRPr lang="en-US" dirty="0" smtClean="0"/>
          </a:p>
          <a:p>
            <a:r>
              <a:rPr lang="en-US" dirty="0" smtClean="0"/>
              <a:t>Still</a:t>
            </a:r>
            <a:r>
              <a:rPr lang="en-US" dirty="0"/>
              <a:t>, the sitting judge Stanley </a:t>
            </a:r>
            <a:r>
              <a:rPr lang="en-US" dirty="0" err="1"/>
              <a:t>Mosk</a:t>
            </a:r>
            <a:r>
              <a:rPr lang="en-US" dirty="0"/>
              <a:t> upheld the ruling in the lower court, and he stated that no candidate could be rejected because he is from a different race. </a:t>
            </a:r>
            <a:endParaRPr lang="en-US" dirty="0" smtClean="0"/>
          </a:p>
          <a:p>
            <a:r>
              <a:rPr lang="en-US" dirty="0" smtClean="0"/>
              <a:t>The </a:t>
            </a:r>
            <a:r>
              <a:rPr lang="en-US" dirty="0"/>
              <a:t>Supreme Court ruled that a university's use of racial "quotas" in its admissions process was unconstitutional. Still, a school's use of "affirmative action" to accept more minority applicants was constitutional in some circumstances.</a:t>
            </a:r>
          </a:p>
          <a:p>
            <a:pPr>
              <a:buNone/>
            </a:pPr>
            <a:r>
              <a:rPr lang="en-US" dirty="0"/>
              <a:t> </a:t>
            </a:r>
          </a:p>
          <a:p>
            <a:endParaRPr lang="en-US" dirty="0"/>
          </a:p>
        </p:txBody>
      </p:sp>
      <p:sp>
        <p:nvSpPr>
          <p:cNvPr id="2" name="Title 1"/>
          <p:cNvSpPr>
            <a:spLocks noGrp="1"/>
          </p:cNvSpPr>
          <p:nvPr>
            <p:ph type="title"/>
          </p:nvPr>
        </p:nvSpPr>
        <p:spPr/>
        <p:txBody>
          <a:bodyPr>
            <a:normAutofit fontScale="90000"/>
          </a:bodyPr>
          <a:lstStyle/>
          <a:p>
            <a:r>
              <a:rPr lang="en-US" dirty="0">
                <a:solidFill>
                  <a:srgbClr val="FF0000"/>
                </a:solidFill>
              </a:rPr>
              <a:t>Conclusion in Case</a:t>
            </a:r>
            <a:r>
              <a:rPr lang="en-US" dirty="0"/>
              <a:t/>
            </a:r>
            <a:br>
              <a:rPr lang="en-US" dirty="0"/>
            </a:b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356</TotalTime>
  <Words>971</Words>
  <Application>Microsoft Office PowerPoint</Application>
  <PresentationFormat>On-screen Show (4:3)</PresentationFormat>
  <Paragraphs>45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Paper</vt:lpstr>
      <vt:lpstr>Slide 1</vt:lpstr>
      <vt:lpstr>Regents of the University of California v Bakke</vt:lpstr>
      <vt:lpstr>Abstract </vt:lpstr>
      <vt:lpstr>Background of the case </vt:lpstr>
      <vt:lpstr>Background of the case </vt:lpstr>
      <vt:lpstr>Background of the case </vt:lpstr>
      <vt:lpstr>Reasons for the Issues Plaintiffs/Defendants </vt:lpstr>
      <vt:lpstr>Discussion in Case </vt:lpstr>
      <vt:lpstr>Conclusion in Case </vt:lpstr>
      <vt:lpstr>conclusion</vt:lpstr>
      <vt:lpstr>Personal opinion</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Name institution</dc:title>
  <dc:creator>prime</dc:creator>
  <cp:lastModifiedBy>prime</cp:lastModifiedBy>
  <cp:revision>33</cp:revision>
  <dcterms:created xsi:type="dcterms:W3CDTF">2021-05-04T15:00:50Z</dcterms:created>
  <dcterms:modified xsi:type="dcterms:W3CDTF">2021-05-04T20:57:35Z</dcterms:modified>
</cp:coreProperties>
</file>